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83" r:id="rId4"/>
    <p:sldId id="284" r:id="rId5"/>
    <p:sldId id="262" r:id="rId6"/>
    <p:sldId id="276" r:id="rId7"/>
    <p:sldId id="261" r:id="rId8"/>
    <p:sldId id="271" r:id="rId9"/>
    <p:sldId id="258" r:id="rId10"/>
    <p:sldId id="278" r:id="rId11"/>
    <p:sldId id="279" r:id="rId12"/>
    <p:sldId id="281" r:id="rId13"/>
    <p:sldId id="280" r:id="rId14"/>
    <p:sldId id="277" r:id="rId15"/>
    <p:sldId id="263" r:id="rId16"/>
    <p:sldId id="264" r:id="rId17"/>
    <p:sldId id="265" r:id="rId18"/>
    <p:sldId id="266" r:id="rId19"/>
    <p:sldId id="273" r:id="rId20"/>
    <p:sldId id="272" r:id="rId21"/>
    <p:sldId id="275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164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511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76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2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985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9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1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98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6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7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78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1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10161-2A06-4449-9AB3-D8CF297CBA9B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A3764-A4C4-4988-9DF6-921AB9A1D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7772400" cy="1470025"/>
          </a:xfrm>
        </p:spPr>
        <p:txBody>
          <a:bodyPr/>
          <a:lstStyle/>
          <a:p>
            <a:r>
              <a:rPr lang="en-US" dirty="0"/>
              <a:t>GUI for SSL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Massive Online Analysis</a:t>
            </a:r>
          </a:p>
        </p:txBody>
      </p:sp>
    </p:spTree>
    <p:extLst>
      <p:ext uri="{BB962C8B-B14F-4D97-AF65-F5344CB8AC3E}">
        <p14:creationId xmlns:p14="http://schemas.microsoft.com/office/powerpoint/2010/main" val="252862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890855"/>
            <a:ext cx="8153400" cy="55861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/**</a:t>
            </a:r>
          </a:p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 * Task for evaluating  label scarcity  classifier on a stream by periodically testing on a </a:t>
            </a:r>
            <a:r>
              <a:rPr lang="en-US" sz="1050" u="sng" dirty="0" smtClean="0">
                <a:solidFill>
                  <a:srgbClr val="3F5FBF"/>
                </a:solidFill>
                <a:latin typeface="Consolas"/>
              </a:rPr>
              <a:t>holdout </a:t>
            </a:r>
            <a:r>
              <a:rPr lang="en-US" sz="1050" u="sng" dirty="0">
                <a:solidFill>
                  <a:srgbClr val="3F5FBF"/>
                </a:solidFill>
                <a:latin typeface="Consolas"/>
              </a:rPr>
              <a:t>set.</a:t>
            </a:r>
          </a:p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 *</a:t>
            </a:r>
          </a:p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en-US" sz="1050" b="1" dirty="0">
                <a:solidFill>
                  <a:srgbClr val="7F9FBF"/>
                </a:solidFill>
                <a:latin typeface="Consolas"/>
              </a:rPr>
              <a:t>@author</a:t>
            </a:r>
            <a:r>
              <a:rPr lang="en-US" sz="1050" b="1" dirty="0">
                <a:solidFill>
                  <a:srgbClr val="3F5FBF"/>
                </a:solidFill>
                <a:latin typeface="Consolas"/>
              </a:rPr>
              <a:t> </a:t>
            </a:r>
            <a:r>
              <a:rPr lang="en-US" sz="1050" b="1" u="sng" dirty="0" err="1">
                <a:solidFill>
                  <a:srgbClr val="3F5FBF"/>
                </a:solidFill>
                <a:latin typeface="Consolas"/>
              </a:rPr>
              <a:t>Mobin</a:t>
            </a:r>
            <a:r>
              <a:rPr lang="en-US" sz="1050" b="1" u="sng" dirty="0">
                <a:solidFill>
                  <a:srgbClr val="3F5FBF"/>
                </a:solidFill>
                <a:latin typeface="Consolas"/>
              </a:rPr>
              <a:t> </a:t>
            </a:r>
            <a:r>
              <a:rPr lang="en-US" sz="1050" b="1" u="sng" dirty="0" err="1">
                <a:solidFill>
                  <a:srgbClr val="3F5FBF"/>
                </a:solidFill>
                <a:latin typeface="Consolas"/>
              </a:rPr>
              <a:t>Idrees</a:t>
            </a:r>
            <a:r>
              <a:rPr lang="en-US" sz="1050" b="1" u="sng" dirty="0">
                <a:solidFill>
                  <a:srgbClr val="3F5FBF"/>
                </a:solidFill>
                <a:latin typeface="Consolas"/>
              </a:rPr>
              <a:t> (mmadrees@uod.edu.sa)</a:t>
            </a:r>
          </a:p>
          <a:p>
            <a:r>
              <a:rPr lang="de-DE" sz="105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de-DE" sz="1050" b="1" dirty="0">
                <a:solidFill>
                  <a:srgbClr val="7F9FBF"/>
                </a:solidFill>
                <a:latin typeface="Consolas"/>
              </a:rPr>
              <a:t>@supervisor</a:t>
            </a:r>
            <a:r>
              <a:rPr lang="de-DE" sz="1050" b="1" dirty="0">
                <a:solidFill>
                  <a:srgbClr val="3F5FBF"/>
                </a:solidFill>
                <a:latin typeface="Consolas"/>
              </a:rPr>
              <a:t> </a:t>
            </a:r>
            <a:r>
              <a:rPr lang="de-DE" sz="1050" b="1" u="sng" dirty="0">
                <a:solidFill>
                  <a:srgbClr val="3F5FBF"/>
                </a:solidFill>
                <a:latin typeface="Consolas"/>
              </a:rPr>
              <a:t>Dr. Frederic Stahl (f.t.stahl@reading.ac.uk) </a:t>
            </a:r>
          </a:p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en-US" sz="1050" b="1" dirty="0">
                <a:solidFill>
                  <a:srgbClr val="7F9FBF"/>
                </a:solidFill>
                <a:latin typeface="Consolas"/>
              </a:rPr>
              <a:t>@version</a:t>
            </a:r>
            <a:r>
              <a:rPr lang="en-US" sz="1050" b="1" dirty="0">
                <a:solidFill>
                  <a:srgbClr val="3F5FBF"/>
                </a:solidFill>
                <a:latin typeface="Consolas"/>
              </a:rPr>
              <a:t> $Revision: 6 $</a:t>
            </a:r>
          </a:p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 */</a:t>
            </a:r>
          </a:p>
          <a:p>
            <a:endParaRPr lang="en-US" sz="1050" dirty="0">
              <a:latin typeface="Consolas"/>
            </a:endParaRPr>
          </a:p>
          <a:p>
            <a:r>
              <a:rPr lang="en-US" sz="105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EvaluateSSLPeriodicHeldOut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extends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SSLMainTask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r>
              <a:rPr lang="en-US" sz="1050" b="1" dirty="0" smtClean="0">
                <a:solidFill>
                  <a:srgbClr val="00B050"/>
                </a:solidFill>
                <a:latin typeface="Consolas"/>
              </a:rPr>
              <a:t>// initialize variables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3F7F5F"/>
                </a:solidFill>
                <a:latin typeface="Consolas"/>
              </a:rPr>
              <a:t>// Training Begin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050" b="1" dirty="0" smtClean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50" dirty="0" err="1" smtClean="0">
                <a:solidFill>
                  <a:srgbClr val="000000"/>
                </a:solidFill>
                <a:latin typeface="Consolas"/>
              </a:rPr>
              <a:t>instancesProcessed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&lt; 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50" b="1" dirty="0" err="1">
                <a:solidFill>
                  <a:srgbClr val="0000C0"/>
                </a:solidFill>
                <a:latin typeface="Consolas"/>
              </a:rPr>
              <a:t>trainSizeOption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.getValue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())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endParaRPr lang="en-US" sz="105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              </a:t>
            </a:r>
            <a:r>
              <a:rPr lang="en-US" sz="1050" dirty="0">
                <a:solidFill>
                  <a:srgbClr val="3F7F5F"/>
                </a:solidFill>
                <a:latin typeface="Consolas"/>
              </a:rPr>
              <a:t>//batch </a:t>
            </a:r>
            <a:r>
              <a:rPr lang="en-US" sz="1050" dirty="0" smtClean="0">
                <a:solidFill>
                  <a:srgbClr val="3F7F5F"/>
                </a:solidFill>
                <a:latin typeface="Consolas"/>
              </a:rPr>
              <a:t>or chunk </a:t>
            </a:r>
            <a:r>
              <a:rPr lang="en-US" sz="1050" dirty="0">
                <a:solidFill>
                  <a:srgbClr val="3F7F5F"/>
                </a:solidFill>
                <a:latin typeface="Consolas"/>
              </a:rPr>
              <a:t>loop</a:t>
            </a:r>
          </a:p>
          <a:p>
            <a:r>
              <a:rPr lang="en-US" sz="1050" b="1" dirty="0" smtClean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               while</a:t>
            </a:r>
            <a:r>
              <a:rPr lang="en-US" sz="105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sz="1050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</a:t>
            </a:r>
            <a:r>
              <a:rPr lang="en-US" sz="1050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instancesProcessed</a:t>
            </a:r>
            <a:r>
              <a:rPr lang="en-US" sz="1050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&lt; </a:t>
            </a:r>
            <a:r>
              <a:rPr lang="en-US" sz="1050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instancesTarget</a:t>
            </a:r>
            <a:r>
              <a:rPr lang="en-US" sz="1050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&amp;&amp; </a:t>
            </a:r>
            <a:r>
              <a:rPr lang="en-US" sz="1050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stream.hasMoreInstances</a:t>
            </a:r>
            <a:r>
              <a:rPr lang="en-US" sz="1050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() == </a:t>
            </a:r>
            <a:r>
              <a:rPr lang="en-US" sz="1050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true</a:t>
            </a:r>
            <a:r>
              <a:rPr lang="en-US" sz="1050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 {</a:t>
            </a:r>
            <a:endParaRPr lang="en-US" sz="1050" b="1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050" b="1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 </a:t>
            </a:r>
            <a:r>
              <a:rPr lang="en-US" sz="1050" b="1" dirty="0" smtClean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                </a:t>
            </a:r>
            <a:r>
              <a:rPr lang="en-US" sz="1050" dirty="0" err="1" smtClean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InduceLabelScarcity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</a:t>
            </a:r>
            <a:r>
              <a:rPr lang="en-US" sz="105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scarsetrainInst,instancesProcessed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);</a:t>
            </a:r>
          </a:p>
          <a:p>
            <a:r>
              <a:rPr lang="en-US" sz="1050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                </a:t>
            </a:r>
            <a:r>
              <a:rPr lang="en-US" sz="105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SSLearner.trainOnInstance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((Example) </a:t>
            </a:r>
            <a:r>
              <a:rPr lang="en-US" sz="105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scarsetrainInst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050" b="1" dirty="0" smtClean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monitor.resultVisualRequested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())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   </a:t>
            </a:r>
            <a:r>
              <a:rPr lang="en-US" sz="1050" dirty="0" err="1">
                <a:solidFill>
                  <a:srgbClr val="0000C0"/>
                </a:solidFill>
                <a:latin typeface="Consolas"/>
              </a:rPr>
              <a:t>visualizer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.drawpoints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scarsetrainInst,instancesProcessed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endParaRPr lang="en-US" sz="105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050" dirty="0" smtClean="0">
                <a:solidFill>
                  <a:srgbClr val="3F7F5F"/>
                </a:solidFill>
                <a:latin typeface="Consolas"/>
              </a:rPr>
              <a:t>              // End of batch </a:t>
            </a:r>
            <a:r>
              <a:rPr lang="en-US" sz="1050" dirty="0">
                <a:solidFill>
                  <a:srgbClr val="3F7F5F"/>
                </a:solidFill>
                <a:latin typeface="Consolas"/>
              </a:rPr>
              <a:t>or chunk </a:t>
            </a:r>
            <a:r>
              <a:rPr lang="en-US" sz="1050" dirty="0" smtClean="0">
                <a:solidFill>
                  <a:srgbClr val="3F7F5F"/>
                </a:solidFill>
                <a:latin typeface="Consolas"/>
              </a:rPr>
              <a:t>loop</a:t>
            </a:r>
          </a:p>
          <a:p>
            <a:r>
              <a:rPr lang="en-US" sz="1050" dirty="0" smtClean="0">
                <a:solidFill>
                  <a:srgbClr val="0000C0"/>
                </a:solidFill>
                <a:highlight>
                  <a:srgbClr val="F0D8A8"/>
                </a:highlight>
                <a:latin typeface="Consolas"/>
              </a:rPr>
              <a:t>              pointarray0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F0D8A8"/>
                </a:highlight>
                <a:latin typeface="Consolas"/>
              </a:rPr>
              <a:t>=</a:t>
            </a:r>
            <a:r>
              <a:rPr lang="en-US" sz="1050" dirty="0" err="1" smtClean="0">
                <a:solidFill>
                  <a:srgbClr val="000000"/>
                </a:solidFill>
                <a:highlight>
                  <a:srgbClr val="F0D8A8"/>
                </a:highlight>
                <a:latin typeface="Consolas"/>
              </a:rPr>
              <a:t>SSLearner.getCluster</a:t>
            </a:r>
            <a:r>
              <a:rPr lang="en-US" sz="1050" dirty="0">
                <a:solidFill>
                  <a:srgbClr val="000000"/>
                </a:solidFill>
                <a:highlight>
                  <a:srgbClr val="F0D8A8"/>
                </a:highlight>
                <a:latin typeface="Consolas"/>
              </a:rPr>
              <a:t>();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  </a:t>
            </a:r>
            <a:r>
              <a:rPr lang="en-US" sz="1050" dirty="0">
                <a:solidFill>
                  <a:srgbClr val="0000C0"/>
                </a:solidFill>
                <a:latin typeface="Consolas"/>
              </a:rPr>
              <a:t>gtClustering0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= SSLearner.gtClustering0(</a:t>
            </a:r>
            <a:r>
              <a:rPr lang="en-US" sz="1050" dirty="0">
                <a:solidFill>
                  <a:srgbClr val="0000C0"/>
                </a:solidFill>
                <a:highlight>
                  <a:srgbClr val="D4D4D4"/>
                </a:highlight>
                <a:latin typeface="Consolas"/>
              </a:rPr>
              <a:t>pointarray0</a:t>
            </a:r>
            <a:r>
              <a:rPr lang="en-US" sz="1050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  </a:t>
            </a:r>
            <a:r>
              <a:rPr lang="en-US" sz="1050" dirty="0">
                <a:solidFill>
                  <a:srgbClr val="0000C0"/>
                </a:solidFill>
                <a:latin typeface="Consolas"/>
              </a:rPr>
              <a:t>macro0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= SSLearner.gtmacro0(</a:t>
            </a:r>
            <a:r>
              <a:rPr lang="en-US" sz="1050" dirty="0">
                <a:solidFill>
                  <a:srgbClr val="0000C0"/>
                </a:solidFill>
                <a:latin typeface="Consolas"/>
              </a:rPr>
              <a:t>gtClustering0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50" dirty="0" smtClean="0">
                <a:solidFill>
                  <a:srgbClr val="0000C0"/>
                </a:solidFill>
                <a:latin typeface="Consolas"/>
              </a:rPr>
              <a:t>              evalClustering0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= </a:t>
            </a:r>
            <a:r>
              <a:rPr lang="en-US" sz="1050" dirty="0">
                <a:solidFill>
                  <a:srgbClr val="0000C0"/>
                </a:solidFill>
                <a:latin typeface="Consolas"/>
              </a:rPr>
              <a:t>macro0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  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evaluateClustering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dirty="0">
                <a:solidFill>
                  <a:srgbClr val="0000C0"/>
                </a:solidFill>
                <a:latin typeface="Consolas"/>
              </a:rPr>
              <a:t>evalClustering0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dirty="0">
                <a:solidFill>
                  <a:srgbClr val="0000C0"/>
                </a:solidFill>
                <a:latin typeface="Consolas"/>
              </a:rPr>
              <a:t>gtClustering0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dirty="0">
                <a:solidFill>
                  <a:srgbClr val="0000C0"/>
                </a:solidFill>
                <a:highlight>
                  <a:srgbClr val="D4D4D4"/>
                </a:highlight>
                <a:latin typeface="Consolas"/>
              </a:rPr>
              <a:t>pointarray0</a:t>
            </a:r>
            <a:r>
              <a:rPr lang="en-US" sz="1050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  </a:t>
            </a:r>
            <a:r>
              <a:rPr lang="en-US" sz="1050" dirty="0" err="1">
                <a:solidFill>
                  <a:srgbClr val="0000C0"/>
                </a:solidFill>
                <a:latin typeface="Consolas"/>
              </a:rPr>
              <a:t>visualizer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.drawClusterings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SSLearner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/>
            </a:r>
            <a:br>
              <a:rPr lang="en-US" sz="1050" dirty="0" smtClean="0">
                <a:solidFill>
                  <a:srgbClr val="000000"/>
                </a:solidFill>
                <a:latin typeface="Consolas"/>
              </a:rPr>
            </a:b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       }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dirty="0" smtClean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Consolas"/>
              </a:rPr>
              <a:t>Testing Begin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             </a:t>
            </a:r>
            <a:r>
              <a:rPr lang="en-US" sz="1050" b="1" dirty="0" smtClean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[] prediction =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SSLearner.getVotesForInstance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testInst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              </a:t>
            </a:r>
            <a:r>
              <a:rPr lang="en-US" sz="1050" dirty="0" err="1" smtClean="0">
                <a:solidFill>
                  <a:srgbClr val="000000"/>
                </a:solidFill>
                <a:latin typeface="Consolas"/>
              </a:rPr>
              <a:t>evaluator.addResult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dirty="0" err="1" smtClean="0">
                <a:solidFill>
                  <a:srgbClr val="000000"/>
                </a:solidFill>
                <a:latin typeface="Consolas"/>
              </a:rPr>
              <a:t>testInst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, prediction);</a:t>
            </a:r>
            <a:endParaRPr lang="en-US" sz="1050" dirty="0" smtClean="0">
              <a:solidFill>
                <a:srgbClr val="3F7F5F"/>
              </a:solidFill>
              <a:latin typeface="Consolas"/>
            </a:endParaRPr>
          </a:p>
          <a:p>
            <a:r>
              <a:rPr lang="en-US" sz="1050" dirty="0" smtClean="0"/>
              <a:t>     }</a:t>
            </a:r>
          </a:p>
          <a:p>
            <a:endParaRPr lang="en-US" sz="1050" dirty="0"/>
          </a:p>
        </p:txBody>
      </p:sp>
      <p:sp>
        <p:nvSpPr>
          <p:cNvPr id="6" name="Rectangle 5"/>
          <p:cNvSpPr/>
          <p:nvPr/>
        </p:nvSpPr>
        <p:spPr>
          <a:xfrm>
            <a:off x="381000" y="228600"/>
            <a:ext cx="4743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Function </a:t>
            </a:r>
            <a:r>
              <a:rPr lang="en-US" b="1" dirty="0" err="1">
                <a:solidFill>
                  <a:srgbClr val="0070C0"/>
                </a:solidFill>
                <a:latin typeface="Consolas"/>
              </a:rPr>
              <a:t>EvaluateSSLPeriodicHeldOut</a:t>
            </a:r>
            <a:r>
              <a:rPr lang="en-US" b="1" dirty="0">
                <a:solidFill>
                  <a:srgbClr val="0070C0"/>
                </a:solidFill>
                <a:latin typeface="Consolas"/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0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762000"/>
            <a:ext cx="8153400" cy="1708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protected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InduceLabelScarcity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(Example&lt;Instance&gt; 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scarsetrainInst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long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epochs) {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Instance 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inst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scarsetrainInst.getData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();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1050" dirty="0" err="1">
                <a:solidFill>
                  <a:srgbClr val="0000C0"/>
                </a:solidFill>
                <a:latin typeface="Consolas"/>
              </a:rPr>
              <a:t>prob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Math.</a:t>
            </a:r>
            <a:r>
              <a:rPr lang="en-US" sz="1050" i="1" dirty="0" err="1">
                <a:solidFill>
                  <a:srgbClr val="000000"/>
                </a:solidFill>
                <a:latin typeface="Consolas"/>
              </a:rPr>
              <a:t>random</a:t>
            </a:r>
            <a:r>
              <a:rPr lang="en-US" sz="1050" i="1" dirty="0">
                <a:solidFill>
                  <a:srgbClr val="000000"/>
                </a:solidFill>
                <a:latin typeface="Consolas"/>
              </a:rPr>
              <a:t>()%100;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( </a:t>
            </a:r>
            <a:r>
              <a:rPr lang="en-US" sz="1050" b="1" dirty="0" err="1">
                <a:solidFill>
                  <a:srgbClr val="0000C0"/>
                </a:solidFill>
                <a:latin typeface="Consolas"/>
              </a:rPr>
              <a:t>prob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&gt;= (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50" b="1" dirty="0" err="1">
                <a:solidFill>
                  <a:srgbClr val="0000C0"/>
                </a:solidFill>
                <a:latin typeface="Consolas"/>
              </a:rPr>
              <a:t>m_dUlRate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.getValue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()/100 &amp;&amp;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inst.classIsMissing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() ==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false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((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Instance) 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scarsetrainInst.getData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()).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setScarceLabel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false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        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((Instance) 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scarsetrainInst.getData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()).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setScarceLabel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true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</a:t>
            </a:r>
            <a:r>
              <a:rPr lang="en-US" sz="1050" dirty="0" err="1">
                <a:solidFill>
                  <a:srgbClr val="0000C0"/>
                </a:solidFill>
                <a:latin typeface="Consolas"/>
              </a:rPr>
              <a:t>unLabeledCount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++;;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sz="105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468868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nsolas"/>
              </a:rPr>
              <a:t>Function </a:t>
            </a:r>
            <a:r>
              <a:rPr lang="en-US" b="1" dirty="0" err="1" smtClean="0">
                <a:solidFill>
                  <a:srgbClr val="0070C0"/>
                </a:solidFill>
                <a:latin typeface="Consolas"/>
              </a:rPr>
              <a:t>InduceLabelScarcity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6576" y="3168402"/>
            <a:ext cx="8153400" cy="33085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private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nsolas"/>
              </a:rPr>
              <a:t>DoClustering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(Instance </a:t>
            </a:r>
            <a:r>
              <a:rPr lang="en-US" sz="1100" b="1" dirty="0" err="1">
                <a:solidFill>
                  <a:srgbClr val="000000"/>
                </a:solidFill>
                <a:latin typeface="Consolas"/>
              </a:rPr>
              <a:t>inst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long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timestamp)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</a:t>
            </a:r>
          </a:p>
          <a:p>
            <a:r>
              <a:rPr lang="en-US" sz="1100" dirty="0">
                <a:solidFill>
                  <a:srgbClr val="3F7F5F"/>
                </a:solidFill>
                <a:latin typeface="Consolas"/>
              </a:rPr>
              <a:t>// </a:t>
            </a:r>
            <a:r>
              <a:rPr lang="en-US" sz="1100" dirty="0" err="1">
                <a:solidFill>
                  <a:srgbClr val="3F7F5F"/>
                </a:solidFill>
                <a:latin typeface="Consolas"/>
              </a:rPr>
              <a:t>m_clusterer.trainInstance</a:t>
            </a:r>
            <a:r>
              <a:rPr lang="en-US" sz="1100" dirty="0">
                <a:solidFill>
                  <a:srgbClr val="3F7F5F"/>
                </a:solidFill>
                <a:latin typeface="Consolas"/>
              </a:rPr>
              <a:t>(Instance)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     </a:t>
            </a:r>
          </a:p>
          <a:p>
            <a:endParaRPr lang="en-US" sz="1100" dirty="0">
              <a:latin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</a:t>
            </a:r>
            <a:r>
              <a:rPr lang="en-US" sz="1100" dirty="0" err="1">
                <a:solidFill>
                  <a:srgbClr val="000000"/>
                </a:solidFill>
                <a:latin typeface="Consolas"/>
              </a:rPr>
              <a:t>DataPoint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 point0 =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nsolas"/>
              </a:rPr>
              <a:t>DataPoint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100" b="1" dirty="0" err="1">
                <a:solidFill>
                  <a:srgbClr val="000000"/>
                </a:solidFill>
                <a:latin typeface="Consolas"/>
              </a:rPr>
              <a:t>inst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,(</a:t>
            </a:r>
            <a:r>
              <a:rPr lang="en-US" sz="110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10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10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100" b="1" dirty="0" err="1">
                <a:solidFill>
                  <a:srgbClr val="0000C0"/>
                </a:solidFill>
                <a:latin typeface="Consolas"/>
              </a:rPr>
              <a:t>epochs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100" dirty="0">
                <a:solidFill>
                  <a:srgbClr val="0000C0"/>
                </a:solidFill>
                <a:latin typeface="Consolas"/>
              </a:rPr>
              <a:t>pointBuffer0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.add(point0);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while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100" b="1" dirty="0">
                <a:solidFill>
                  <a:srgbClr val="0000C0"/>
                </a:solidFill>
                <a:latin typeface="Consolas"/>
              </a:rPr>
              <a:t>pointBuffer0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.size() &gt; </a:t>
            </a:r>
            <a:r>
              <a:rPr lang="en-US" sz="1100" b="1" dirty="0">
                <a:solidFill>
                  <a:srgbClr val="0000C0"/>
                </a:solidFill>
                <a:latin typeface="Consolas"/>
              </a:rPr>
              <a:t>m_stream0_decayHorizon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){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             </a:t>
            </a:r>
            <a:r>
              <a:rPr lang="en-US" sz="1100" dirty="0">
                <a:solidFill>
                  <a:srgbClr val="0000C0"/>
                </a:solidFill>
                <a:latin typeface="Consolas"/>
              </a:rPr>
              <a:t>pointBuffer0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.removeFirst();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      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 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Instance traininst0 =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 err="1">
                <a:solidFill>
                  <a:srgbClr val="000000"/>
                </a:solidFill>
                <a:latin typeface="Consolas"/>
              </a:rPr>
              <a:t>DenseInstance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(point0);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 </a:t>
            </a:r>
            <a:endParaRPr lang="en-US" sz="1100" dirty="0" smtClean="0">
              <a:solidFill>
                <a:srgbClr val="000000"/>
              </a:solidFill>
              <a:latin typeface="Consolas"/>
            </a:endParaRPr>
          </a:p>
          <a:p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100" b="1" dirty="0" smtClean="0">
                <a:solidFill>
                  <a:srgbClr val="7F0055"/>
                </a:solidFill>
                <a:latin typeface="Consolas"/>
              </a:rPr>
              <a:t>if</a:t>
            </a:r>
            <a:r>
              <a:rPr lang="en-US" sz="1100" b="1" dirty="0" smtClean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100" b="1" dirty="0" smtClean="0">
                <a:solidFill>
                  <a:srgbClr val="0000C0"/>
                </a:solidFill>
                <a:latin typeface="Consolas"/>
              </a:rPr>
              <a:t>m_clusterer0</a:t>
            </a:r>
            <a:r>
              <a:rPr lang="en-US" sz="1100" b="1" dirty="0" smtClean="0">
                <a:solidFill>
                  <a:srgbClr val="000000"/>
                </a:solidFill>
                <a:latin typeface="Consolas"/>
              </a:rPr>
              <a:t>.keepClassLabel())</a:t>
            </a:r>
          </a:p>
          <a:p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                   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traininst0.setDataset(point0.dataset());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else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             traininst0.deleteAttributeAt(point0.classIndex());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100" dirty="0">
                <a:solidFill>
                  <a:srgbClr val="0000C0"/>
                </a:solidFill>
                <a:latin typeface="Consolas"/>
              </a:rPr>
              <a:t>m_clusterer0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.trainOnInstanceImpl(traininst0</a:t>
            </a:r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);         </a:t>
            </a:r>
            <a:endParaRPr lang="en-US" sz="1100" dirty="0">
              <a:latin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526576" y="2818067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Function </a:t>
            </a:r>
            <a:r>
              <a:rPr lang="en-US" b="1" dirty="0" err="1" smtClean="0">
                <a:solidFill>
                  <a:srgbClr val="0070C0"/>
                </a:solidFill>
                <a:latin typeface="Consolas"/>
              </a:rPr>
              <a:t>DoClustering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3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882640"/>
            <a:ext cx="8153400" cy="1708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646464"/>
                </a:solidFill>
                <a:latin typeface="Consolas"/>
              </a:rPr>
              <a:t>@Override</a:t>
            </a:r>
          </a:p>
          <a:p>
            <a:r>
              <a:rPr lang="en-US" sz="105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ArrayList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DataPoint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&gt;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getCluster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() {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DataPoint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p:</a:t>
            </a:r>
            <a:r>
              <a:rPr lang="en-US" sz="1050" b="1" dirty="0">
                <a:solidFill>
                  <a:srgbClr val="0000C0"/>
                </a:solidFill>
                <a:latin typeface="Consolas"/>
              </a:rPr>
              <a:t>pointBuffer0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)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 </a:t>
            </a:r>
            <a:r>
              <a:rPr lang="en-US" sz="1050" dirty="0" err="1">
                <a:solidFill>
                  <a:srgbClr val="000000"/>
                </a:solidFill>
                <a:latin typeface="Consolas"/>
              </a:rPr>
              <a:t>p.updateWeight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((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) 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50" b="1" dirty="0" err="1">
                <a:solidFill>
                  <a:srgbClr val="0000C0"/>
                </a:solidFill>
                <a:latin typeface="Consolas"/>
              </a:rPr>
              <a:t>epochs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>
                <a:solidFill>
                  <a:srgbClr val="0000C0"/>
                </a:solidFill>
                <a:latin typeface="Consolas"/>
              </a:rPr>
              <a:t>m_stream0_decay_rate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050" dirty="0">
                <a:solidFill>
                  <a:srgbClr val="3F7F5F"/>
                </a:solidFill>
                <a:latin typeface="Consolas"/>
              </a:rPr>
              <a:t>// transfer </a:t>
            </a:r>
            <a:r>
              <a:rPr lang="en-US" sz="1050" u="sng" dirty="0" err="1">
                <a:solidFill>
                  <a:srgbClr val="3F7F5F"/>
                </a:solidFill>
                <a:latin typeface="Consolas"/>
              </a:rPr>
              <a:t>pointbuffer</a:t>
            </a:r>
            <a:r>
              <a:rPr lang="en-US" sz="1050" u="sng" dirty="0">
                <a:solidFill>
                  <a:srgbClr val="3F7F5F"/>
                </a:solidFill>
                <a:latin typeface="Consolas"/>
              </a:rPr>
              <a:t> to </a:t>
            </a:r>
            <a:r>
              <a:rPr lang="en-US" sz="1050" u="sng" dirty="0" err="1">
                <a:solidFill>
                  <a:srgbClr val="3F7F5F"/>
                </a:solidFill>
                <a:latin typeface="Consolas"/>
              </a:rPr>
              <a:t>pointArray</a:t>
            </a:r>
            <a:endParaRPr lang="en-US" sz="1050" u="sng" dirty="0">
              <a:solidFill>
                <a:srgbClr val="3F7F5F"/>
              </a:solidFill>
              <a:latin typeface="Consolas"/>
            </a:endParaRP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</a:t>
            </a:r>
            <a:r>
              <a:rPr lang="en-US" sz="1050" dirty="0">
                <a:solidFill>
                  <a:srgbClr val="0000C0"/>
                </a:solidFill>
                <a:latin typeface="Consolas"/>
              </a:rPr>
              <a:t>pointarray0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ArrayList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&lt;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DataPoint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&gt;(</a:t>
            </a:r>
            <a:r>
              <a:rPr lang="en-US" sz="1050" b="1" dirty="0">
                <a:solidFill>
                  <a:srgbClr val="0000C0"/>
                </a:solidFill>
                <a:latin typeface="Consolas"/>
              </a:rPr>
              <a:t>pointBuffer0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return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>
                <a:solidFill>
                  <a:srgbClr val="0000C0"/>
                </a:solidFill>
                <a:latin typeface="Consolas"/>
              </a:rPr>
              <a:t>pointarray0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2" name="Rectangle 1"/>
          <p:cNvSpPr/>
          <p:nvPr/>
        </p:nvSpPr>
        <p:spPr>
          <a:xfrm>
            <a:off x="533400" y="468868"/>
            <a:ext cx="4551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nsolas"/>
              </a:rPr>
              <a:t>Function </a:t>
            </a:r>
            <a:r>
              <a:rPr lang="en-US" dirty="0" err="1"/>
              <a:t>SSLAbstractClassifier.</a:t>
            </a:r>
            <a:r>
              <a:rPr lang="en-US" b="1" dirty="0" err="1" smtClean="0">
                <a:solidFill>
                  <a:srgbClr val="0070C0"/>
                </a:solidFill>
                <a:latin typeface="Consolas"/>
              </a:rPr>
              <a:t>getCluster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26576" y="3168402"/>
            <a:ext cx="8153400" cy="14465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646464"/>
                </a:solidFill>
                <a:latin typeface="Consolas"/>
              </a:rPr>
              <a:t>@Override</a:t>
            </a:r>
          </a:p>
          <a:p>
            <a:r>
              <a:rPr lang="en-US" sz="11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Initialize(</a:t>
            </a:r>
            <a:r>
              <a:rPr lang="en-US" sz="1100" b="1" dirty="0" err="1">
                <a:solidFill>
                  <a:srgbClr val="000000"/>
                </a:solidFill>
                <a:latin typeface="Consolas"/>
              </a:rPr>
              <a:t>ClusteringStream</a:t>
            </a:r>
            <a:r>
              <a:rPr lang="en-US" sz="1100" b="1" dirty="0">
                <a:solidFill>
                  <a:srgbClr val="000000"/>
                </a:solidFill>
                <a:latin typeface="Consolas"/>
              </a:rPr>
              <a:t> m_stream0) {</a:t>
            </a:r>
          </a:p>
          <a:p>
            <a:r>
              <a:rPr lang="en-US" sz="1100" dirty="0" smtClean="0">
                <a:solidFill>
                  <a:srgbClr val="000000"/>
                </a:solidFill>
                <a:latin typeface="Consolas"/>
              </a:rPr>
              <a:t> </a:t>
            </a:r>
            <a:endParaRPr lang="en-US" sz="1100" dirty="0">
              <a:solidFill>
                <a:srgbClr val="000000"/>
              </a:solidFill>
              <a:latin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100" dirty="0">
                <a:solidFill>
                  <a:srgbClr val="0000C0"/>
                </a:solidFill>
                <a:latin typeface="Consolas"/>
              </a:rPr>
              <a:t>m_stream0_decayHorizon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 = m_stream0.getDecayHorizon();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100" dirty="0">
                <a:solidFill>
                  <a:srgbClr val="0000C0"/>
                </a:solidFill>
                <a:latin typeface="Consolas"/>
              </a:rPr>
              <a:t>m_stream0_decay_threshold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 = m_stream0.getDecayThreshold();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       </a:t>
            </a:r>
            <a:r>
              <a:rPr lang="en-US" sz="1100" dirty="0">
                <a:solidFill>
                  <a:srgbClr val="0000C0"/>
                </a:solidFill>
                <a:latin typeface="Consolas"/>
              </a:rPr>
              <a:t>m_stream0_decay_rate</a:t>
            </a:r>
            <a:r>
              <a:rPr lang="en-US" sz="1100" dirty="0">
                <a:solidFill>
                  <a:srgbClr val="000000"/>
                </a:solidFill>
                <a:latin typeface="Consolas"/>
              </a:rPr>
              <a:t> = (Math.</a:t>
            </a:r>
            <a:r>
              <a:rPr lang="en-US" sz="1100" i="1" dirty="0">
                <a:solidFill>
                  <a:srgbClr val="000000"/>
                </a:solidFill>
                <a:latin typeface="Consolas"/>
              </a:rPr>
              <a:t>log(1.0/</a:t>
            </a:r>
            <a:r>
              <a:rPr lang="en-US" sz="1100" i="1" dirty="0">
                <a:solidFill>
                  <a:srgbClr val="0000C0"/>
                </a:solidFill>
                <a:latin typeface="Consolas"/>
              </a:rPr>
              <a:t>m_stream0_decay_threshold</a:t>
            </a:r>
            <a:r>
              <a:rPr lang="en-US" sz="1100" i="1" dirty="0">
                <a:solidFill>
                  <a:srgbClr val="000000"/>
                </a:solidFill>
                <a:latin typeface="Consolas"/>
              </a:rPr>
              <a:t>)/Math.log(2)/</a:t>
            </a:r>
            <a:r>
              <a:rPr lang="en-US" sz="1100" i="1" dirty="0">
                <a:solidFill>
                  <a:srgbClr val="0000C0"/>
                </a:solidFill>
                <a:latin typeface="Consolas"/>
              </a:rPr>
              <a:t>m_stream0_decayHorizon</a:t>
            </a:r>
            <a:r>
              <a:rPr lang="en-US" sz="1100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</a:rPr>
              <a:t>}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526576" y="2818067"/>
            <a:ext cx="480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nsolas"/>
              </a:rPr>
              <a:t>Function </a:t>
            </a:r>
            <a:r>
              <a:rPr lang="en-US" dirty="0" err="1"/>
              <a:t>SSLAbstractClassifier.</a:t>
            </a:r>
            <a:r>
              <a:rPr lang="en-US" b="1" dirty="0" err="1" smtClean="0">
                <a:solidFill>
                  <a:srgbClr val="0070C0"/>
                </a:solidFill>
                <a:latin typeface="Consolas"/>
              </a:rPr>
              <a:t>initialize</a:t>
            </a:r>
            <a:r>
              <a:rPr lang="en-US" b="1" dirty="0" smtClean="0">
                <a:solidFill>
                  <a:srgbClr val="0070C0"/>
                </a:solidFill>
                <a:latin typeface="Consolas"/>
              </a:rPr>
              <a:t>()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39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33400" y="849868"/>
            <a:ext cx="8153400" cy="54245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/**</a:t>
            </a:r>
          </a:p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en-US" sz="1050" u="sng" dirty="0">
                <a:solidFill>
                  <a:srgbClr val="3F5FBF"/>
                </a:solidFill>
                <a:latin typeface="Consolas"/>
              </a:rPr>
              <a:t>Semi</a:t>
            </a:r>
            <a:r>
              <a:rPr lang="en-US" sz="1050" u="sng" dirty="0">
                <a:solidFill>
                  <a:srgbClr val="7F7F9F"/>
                </a:solidFill>
                <a:latin typeface="Consolas"/>
              </a:rPr>
              <a:t>-</a:t>
            </a:r>
            <a:r>
              <a:rPr lang="en-US" sz="1050" u="sng" dirty="0">
                <a:solidFill>
                  <a:srgbClr val="3F5FBF"/>
                </a:solidFill>
                <a:latin typeface="Consolas"/>
              </a:rPr>
              <a:t>Supervised Diversity Ensemble</a:t>
            </a:r>
          </a:p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 * Heterogeneous Learning in Label Scarcity.</a:t>
            </a:r>
          </a:p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 *</a:t>
            </a:r>
          </a:p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 * Uses multiple kind of seed Learners </a:t>
            </a:r>
          </a:p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en-US" sz="1050" b="1" dirty="0">
                <a:solidFill>
                  <a:srgbClr val="7F9FBF"/>
                </a:solidFill>
                <a:latin typeface="Consolas"/>
              </a:rPr>
              <a:t>@author</a:t>
            </a:r>
            <a:r>
              <a:rPr lang="en-US" sz="1050" b="1" dirty="0">
                <a:solidFill>
                  <a:srgbClr val="3F5FBF"/>
                </a:solidFill>
                <a:latin typeface="Consolas"/>
              </a:rPr>
              <a:t> </a:t>
            </a:r>
            <a:r>
              <a:rPr lang="en-US" sz="1050" b="1" u="sng" dirty="0" err="1">
                <a:solidFill>
                  <a:srgbClr val="3F5FBF"/>
                </a:solidFill>
                <a:latin typeface="Consolas"/>
              </a:rPr>
              <a:t>Mobin</a:t>
            </a:r>
            <a:r>
              <a:rPr lang="en-US" sz="1050" b="1" u="sng" dirty="0">
                <a:solidFill>
                  <a:srgbClr val="3F5FBF"/>
                </a:solidFill>
                <a:latin typeface="Consolas"/>
              </a:rPr>
              <a:t> </a:t>
            </a:r>
            <a:r>
              <a:rPr lang="en-US" sz="1050" b="1" u="sng" dirty="0" err="1">
                <a:solidFill>
                  <a:srgbClr val="3F5FBF"/>
                </a:solidFill>
                <a:latin typeface="Consolas"/>
              </a:rPr>
              <a:t>Idrees</a:t>
            </a:r>
            <a:r>
              <a:rPr lang="en-US" sz="1050" b="1" u="sng" dirty="0">
                <a:solidFill>
                  <a:srgbClr val="3F5FBF"/>
                </a:solidFill>
                <a:latin typeface="Consolas"/>
              </a:rPr>
              <a:t> (mmadrees@uod.edu.sa)</a:t>
            </a:r>
          </a:p>
          <a:p>
            <a:r>
              <a:rPr lang="de-DE" sz="1050" dirty="0">
                <a:solidFill>
                  <a:srgbClr val="3F5FBF"/>
                </a:solidFill>
                <a:latin typeface="Consolas"/>
              </a:rPr>
              <a:t> * </a:t>
            </a:r>
            <a:r>
              <a:rPr lang="de-DE" sz="1050" b="1" dirty="0">
                <a:solidFill>
                  <a:srgbClr val="7F9FBF"/>
                </a:solidFill>
                <a:latin typeface="Consolas"/>
              </a:rPr>
              <a:t>@supervisor</a:t>
            </a:r>
            <a:r>
              <a:rPr lang="de-DE" sz="1050" b="1" dirty="0">
                <a:solidFill>
                  <a:srgbClr val="3F5FBF"/>
                </a:solidFill>
                <a:latin typeface="Consolas"/>
              </a:rPr>
              <a:t> </a:t>
            </a:r>
            <a:r>
              <a:rPr lang="de-DE" sz="1050" b="1" u="sng" dirty="0">
                <a:solidFill>
                  <a:srgbClr val="3F5FBF"/>
                </a:solidFill>
                <a:latin typeface="Consolas"/>
              </a:rPr>
              <a:t>Dr. Frederic Stahl (f.t.stahl@reading.ac.uk)  </a:t>
            </a:r>
          </a:p>
          <a:p>
            <a:r>
              <a:rPr lang="en-US" sz="1050" dirty="0">
                <a:solidFill>
                  <a:srgbClr val="3F5FBF"/>
                </a:solidFill>
                <a:latin typeface="Consolas"/>
              </a:rPr>
              <a:t> */</a:t>
            </a:r>
          </a:p>
          <a:p>
            <a:endParaRPr lang="en-US" sz="1050" dirty="0">
              <a:latin typeface="Consolas"/>
            </a:endParaRPr>
          </a:p>
          <a:p>
            <a:r>
              <a:rPr lang="fr-FR" sz="105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fr-FR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fr-FR" sz="105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fr-FR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fr-FR" sz="1050" b="1" u="sng" dirty="0" err="1" smtClean="0">
                <a:solidFill>
                  <a:srgbClr val="000000"/>
                </a:solidFill>
                <a:latin typeface="Consolas"/>
              </a:rPr>
              <a:t>SSLHDWMEnsemble</a:t>
            </a:r>
            <a:r>
              <a:rPr lang="fr-FR" sz="1050" b="1" u="sng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fr-FR" sz="1050" b="1" u="sng" dirty="0" err="1">
                <a:solidFill>
                  <a:srgbClr val="7F0055"/>
                </a:solidFill>
                <a:latin typeface="Consolas"/>
              </a:rPr>
              <a:t>extends</a:t>
            </a:r>
            <a:r>
              <a:rPr lang="fr-FR" sz="1050" b="1" u="sng" dirty="0">
                <a:solidFill>
                  <a:srgbClr val="000000"/>
                </a:solidFill>
                <a:latin typeface="Consolas"/>
              </a:rPr>
              <a:t> </a:t>
            </a:r>
            <a:r>
              <a:rPr lang="fr-FR" sz="1050" b="1" u="sng" dirty="0" err="1">
                <a:solidFill>
                  <a:srgbClr val="000000"/>
                </a:solidFill>
                <a:latin typeface="Consolas"/>
              </a:rPr>
              <a:t>SSLAbstractClassifier</a:t>
            </a:r>
            <a:r>
              <a:rPr lang="fr-FR" sz="1050" b="1" u="sng" dirty="0">
                <a:solidFill>
                  <a:srgbClr val="000000"/>
                </a:solidFill>
                <a:latin typeface="Consolas"/>
              </a:rPr>
              <a:t> </a:t>
            </a:r>
            <a:r>
              <a:rPr lang="fr-FR" sz="1050" b="1" u="sng" dirty="0" err="1">
                <a:solidFill>
                  <a:srgbClr val="7F0055"/>
                </a:solidFill>
                <a:latin typeface="Consolas"/>
              </a:rPr>
              <a:t>implements</a:t>
            </a:r>
            <a:r>
              <a:rPr lang="fr-FR" sz="1050" b="1" u="sng" dirty="0">
                <a:solidFill>
                  <a:srgbClr val="000000"/>
                </a:solidFill>
                <a:latin typeface="Consolas"/>
              </a:rPr>
              <a:t> </a:t>
            </a:r>
            <a:r>
              <a:rPr lang="fr-FR" sz="1050" b="1" u="sng" dirty="0" err="1">
                <a:solidFill>
                  <a:srgbClr val="000000"/>
                </a:solidFill>
                <a:latin typeface="Consolas"/>
              </a:rPr>
              <a:t>MultiClassClassifier</a:t>
            </a:r>
            <a:r>
              <a:rPr lang="fr-FR" sz="1050" b="1" u="sng" dirty="0">
                <a:solidFill>
                  <a:srgbClr val="000000"/>
                </a:solidFill>
                <a:latin typeface="Consolas"/>
              </a:rPr>
              <a:t> </a:t>
            </a:r>
            <a:r>
              <a:rPr lang="fr-FR" sz="1050" b="1" u="sng" dirty="0" smtClean="0">
                <a:solidFill>
                  <a:srgbClr val="000000"/>
                </a:solidFill>
                <a:latin typeface="Consolas"/>
              </a:rPr>
              <a:t>{</a:t>
            </a:r>
          </a:p>
          <a:p>
            <a:endParaRPr lang="fr-FR" sz="1050" b="1" u="sng" dirty="0">
              <a:solidFill>
                <a:srgbClr val="000000"/>
              </a:solidFill>
              <a:latin typeface="Consolas"/>
            </a:endParaRPr>
          </a:p>
          <a:p>
            <a:r>
              <a:rPr lang="en-US" sz="1050" dirty="0">
                <a:solidFill>
                  <a:srgbClr val="3F7F5F"/>
                </a:solidFill>
                <a:latin typeface="Consolas"/>
              </a:rPr>
              <a:t>// Clustering option</a:t>
            </a:r>
          </a:p>
          <a:p>
            <a:r>
              <a:rPr lang="en-US" sz="1050" b="1" dirty="0" smtClean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ClassOption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>
                <a:solidFill>
                  <a:srgbClr val="0000C0"/>
                </a:solidFill>
                <a:latin typeface="Consolas"/>
              </a:rPr>
              <a:t>algorithmOption1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ClassOption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b="1" dirty="0">
                <a:solidFill>
                  <a:srgbClr val="2A00FF"/>
                </a:solidFill>
                <a:latin typeface="Consolas"/>
              </a:rPr>
              <a:t>"Algorithm1"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>
                <a:solidFill>
                  <a:srgbClr val="2A00FF"/>
                </a:solidFill>
                <a:latin typeface="Consolas"/>
              </a:rPr>
              <a:t>'a'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050" dirty="0">
                <a:solidFill>
                  <a:srgbClr val="2A00FF"/>
                </a:solidFill>
                <a:latin typeface="Consolas"/>
              </a:rPr>
              <a:t>"Comparison algorithm"</a:t>
            </a:r>
            <a:r>
              <a:rPr lang="en-US" sz="1050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u="sng" dirty="0" err="1">
                <a:solidFill>
                  <a:srgbClr val="000000"/>
                </a:solidFill>
                <a:latin typeface="Consolas"/>
              </a:rPr>
              <a:t>Clusterer.</a:t>
            </a:r>
            <a:r>
              <a:rPr lang="en-US" sz="1050" b="1" u="sng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050" b="1" u="sng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u="sng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050" b="1" u="sng" dirty="0" err="1">
                <a:solidFill>
                  <a:srgbClr val="2A00FF"/>
                </a:solidFill>
                <a:latin typeface="Consolas"/>
              </a:rPr>
              <a:t>clustream.WithKmeans</a:t>
            </a:r>
            <a:r>
              <a:rPr lang="en-US" sz="1050" b="1" u="sng" dirty="0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050" b="1" u="sng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50" dirty="0">
                <a:solidFill>
                  <a:srgbClr val="3F7F5F"/>
                </a:solidFill>
                <a:latin typeface="Consolas"/>
              </a:rPr>
              <a:t>// Base </a:t>
            </a:r>
            <a:r>
              <a:rPr lang="en-US" sz="1050" dirty="0" smtClean="0">
                <a:solidFill>
                  <a:srgbClr val="3F7F5F"/>
                </a:solidFill>
                <a:latin typeface="Consolas"/>
              </a:rPr>
              <a:t>Classifiers option</a:t>
            </a:r>
            <a:endParaRPr lang="en-US" sz="1050" dirty="0">
              <a:solidFill>
                <a:srgbClr val="3F7F5F"/>
              </a:solidFill>
              <a:latin typeface="Consolas"/>
            </a:endParaRPr>
          </a:p>
          <a:p>
            <a:r>
              <a:rPr lang="en-US" sz="105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ListOption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C0"/>
                </a:solidFill>
                <a:latin typeface="Consolas"/>
              </a:rPr>
              <a:t>learnerListOption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ListOption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05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050" dirty="0" err="1">
                <a:solidFill>
                  <a:srgbClr val="2A00FF"/>
                </a:solidFill>
                <a:latin typeface="Consolas"/>
              </a:rPr>
              <a:t>learners</a:t>
            </a:r>
            <a:r>
              <a:rPr lang="en-US" sz="1050" dirty="0" err="1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050" dirty="0" err="1" smtClean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50" dirty="0" err="1" smtClean="0">
                <a:solidFill>
                  <a:srgbClr val="2A00FF"/>
                </a:solidFill>
                <a:latin typeface="Consolas"/>
              </a:rPr>
              <a:t>'l'</a:t>
            </a:r>
            <a:r>
              <a:rPr lang="en-US" sz="1050" dirty="0" err="1" smtClean="0">
                <a:solidFill>
                  <a:srgbClr val="000000"/>
                </a:solidFill>
                <a:latin typeface="Consolas"/>
              </a:rPr>
              <a:t>,</a:t>
            </a:r>
            <a:r>
              <a:rPr lang="en-US" sz="1050" dirty="0" err="1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050" dirty="0" err="1">
                <a:solidFill>
                  <a:srgbClr val="2A00FF"/>
                </a:solidFill>
                <a:latin typeface="Consolas"/>
              </a:rPr>
              <a:t>The</a:t>
            </a:r>
            <a:r>
              <a:rPr lang="en-US" sz="1050" dirty="0">
                <a:solidFill>
                  <a:srgbClr val="2A00FF"/>
                </a:solidFill>
                <a:latin typeface="Consolas"/>
              </a:rPr>
              <a:t> learners to combine</a:t>
            </a:r>
            <a:r>
              <a:rPr lang="en-US" sz="1050" dirty="0" smtClean="0">
                <a:solidFill>
                  <a:srgbClr val="2A00FF"/>
                </a:solidFill>
                <a:latin typeface="Consolas"/>
              </a:rPr>
              <a:t>."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ClassOption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b="1" dirty="0">
                <a:solidFill>
                  <a:srgbClr val="2A00FF"/>
                </a:solidFill>
                <a:latin typeface="Consolas"/>
              </a:rPr>
              <a:t>"learner"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 smtClean="0">
                <a:solidFill>
                  <a:srgbClr val="2A00FF"/>
                </a:solidFill>
                <a:latin typeface="Consolas"/>
              </a:rPr>
              <a:t>''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>
                <a:solidFill>
                  <a:srgbClr val="2A00FF"/>
                </a:solidFill>
                <a:latin typeface="Consolas"/>
              </a:rPr>
              <a:t>""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Classifier.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05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050" dirty="0" err="1">
                <a:solidFill>
                  <a:srgbClr val="2A00FF"/>
                </a:solidFill>
                <a:latin typeface="Consolas"/>
              </a:rPr>
              <a:t>trees.HoeffdingTree</a:t>
            </a:r>
            <a:r>
              <a:rPr lang="en-US" sz="1050" dirty="0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),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Option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[]{ </a:t>
            </a:r>
            <a:r>
              <a:rPr lang="en-US" sz="1050" b="1" dirty="0" smtClean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ClassOption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b="1" dirty="0">
                <a:solidFill>
                  <a:srgbClr val="2A00FF"/>
                </a:solidFill>
                <a:latin typeface="Consolas"/>
              </a:rPr>
              <a:t>""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 smtClean="0">
                <a:solidFill>
                  <a:srgbClr val="2A00FF"/>
                </a:solidFill>
                <a:latin typeface="Consolas"/>
              </a:rPr>
              <a:t>''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>
                <a:solidFill>
                  <a:srgbClr val="2A00FF"/>
                </a:solidFill>
                <a:latin typeface="Consolas"/>
              </a:rPr>
              <a:t>""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Classifier.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    </a:t>
            </a:r>
            <a:r>
              <a:rPr lang="en-US" sz="1050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050" dirty="0" err="1">
                <a:solidFill>
                  <a:srgbClr val="2A00FF"/>
                </a:solidFill>
                <a:latin typeface="Consolas"/>
              </a:rPr>
              <a:t>trees.HoeffdingTree</a:t>
            </a:r>
            <a:r>
              <a:rPr lang="en-US" sz="1050" dirty="0" smtClean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),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new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ClassOption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b="1" dirty="0">
                <a:solidFill>
                  <a:srgbClr val="2A00FF"/>
                </a:solidFill>
                <a:latin typeface="Consolas"/>
              </a:rPr>
              <a:t>""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 smtClean="0">
                <a:solidFill>
                  <a:srgbClr val="2A00FF"/>
                </a:solidFill>
                <a:latin typeface="Consolas"/>
              </a:rPr>
              <a:t>''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>
                <a:solidFill>
                  <a:srgbClr val="2A00FF"/>
                </a:solidFill>
                <a:latin typeface="Consolas"/>
              </a:rPr>
              <a:t>""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Classifier.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, </a:t>
            </a:r>
            <a:r>
              <a:rPr lang="en-US" sz="1050" b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050" b="1" dirty="0" err="1">
                <a:solidFill>
                  <a:srgbClr val="2A00FF"/>
                </a:solidFill>
                <a:latin typeface="Consolas"/>
              </a:rPr>
              <a:t>bayes.NaiveBayes</a:t>
            </a:r>
            <a:r>
              <a:rPr lang="en-US" sz="1050" b="1" dirty="0">
                <a:solidFill>
                  <a:srgbClr val="2A00FF"/>
                </a:solidFill>
                <a:latin typeface="Consolas"/>
              </a:rPr>
              <a:t>"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)},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050" dirty="0" smtClean="0">
                <a:solidFill>
                  <a:srgbClr val="2A00FF"/>
                </a:solidFill>
                <a:latin typeface="Consolas"/>
              </a:rPr>
              <a:t>','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endParaRPr lang="en-US" sz="1050" dirty="0">
              <a:solidFill>
                <a:srgbClr val="000000"/>
              </a:solidFill>
              <a:latin typeface="Consolas"/>
            </a:endParaRPr>
          </a:p>
          <a:p>
            <a:r>
              <a:rPr lang="en-US" sz="1050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public</a:t>
            </a:r>
            <a:r>
              <a:rPr lang="en-US" sz="1050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sz="1050" b="1" dirty="0">
                <a:solidFill>
                  <a:srgbClr val="7F0055"/>
                </a:solidFill>
                <a:highlight>
                  <a:srgbClr val="E8F2FE"/>
                </a:highlight>
                <a:latin typeface="Consolas"/>
              </a:rPr>
              <a:t>void</a:t>
            </a:r>
            <a:r>
              <a:rPr lang="en-US" sz="1050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trainOnInstanceImpl</a:t>
            </a:r>
            <a:r>
              <a:rPr lang="en-US" sz="1050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(Instance </a:t>
            </a:r>
            <a:r>
              <a:rPr lang="en-US" sz="1050" b="1" dirty="0" err="1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inst</a:t>
            </a:r>
            <a:r>
              <a:rPr lang="en-US" sz="1050" b="1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 </a:t>
            </a:r>
            <a:r>
              <a:rPr lang="en-US" sz="1050" b="1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{</a:t>
            </a:r>
          </a:p>
          <a:p>
            <a:r>
              <a:rPr lang="en-US" sz="1050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      </a:t>
            </a:r>
            <a:r>
              <a:rPr lang="en-US" sz="105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DoClustering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(</a:t>
            </a:r>
            <a:r>
              <a:rPr lang="en-US" sz="1050" dirty="0" err="1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inst</a:t>
            </a:r>
            <a:r>
              <a:rPr lang="en-US" sz="1050" dirty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, </a:t>
            </a:r>
            <a:r>
              <a:rPr lang="en-US" sz="1050" dirty="0">
                <a:solidFill>
                  <a:srgbClr val="0000C0"/>
                </a:solidFill>
                <a:highlight>
                  <a:srgbClr val="E8F2FE"/>
                </a:highlight>
                <a:latin typeface="Consolas"/>
              </a:rPr>
              <a:t>epochs</a:t>
            </a:r>
            <a:r>
              <a:rPr lang="en-US" sz="1050" dirty="0" smtClean="0">
                <a:solidFill>
                  <a:srgbClr val="000000"/>
                </a:solidFill>
                <a:highlight>
                  <a:srgbClr val="E8F2FE"/>
                </a:highlight>
                <a:latin typeface="Consolas"/>
              </a:rPr>
              <a:t>);</a:t>
            </a:r>
          </a:p>
          <a:p>
            <a:r>
              <a:rPr lang="en-US" sz="1050" dirty="0">
                <a:solidFill>
                  <a:srgbClr val="3F7F5F"/>
                </a:solidFill>
                <a:latin typeface="Consolas"/>
              </a:rPr>
              <a:t>// Loop over learners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for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(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i = 0; i &lt; 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50" b="1" dirty="0" err="1">
                <a:solidFill>
                  <a:srgbClr val="0000C0"/>
                </a:solidFill>
                <a:latin typeface="Consolas"/>
              </a:rPr>
              <a:t>learners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.size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(); i++) {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          </a:t>
            </a:r>
            <a:r>
              <a:rPr lang="en-US" sz="1050" b="1" dirty="0">
                <a:solidFill>
                  <a:srgbClr val="7F0055"/>
                </a:solidFill>
                <a:latin typeface="Consolas"/>
              </a:rPr>
              <a:t>double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[]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pr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50" b="1" dirty="0" err="1">
                <a:solidFill>
                  <a:srgbClr val="0000C0"/>
                </a:solidFill>
                <a:latin typeface="Consolas"/>
              </a:rPr>
              <a:t>learners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.get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(i).</a:t>
            </a:r>
            <a:r>
              <a:rPr lang="en-US" sz="1050" b="1" dirty="0" err="1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getVotesForInstance</a:t>
            </a:r>
            <a:r>
              <a:rPr lang="en-US" sz="1050" b="1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(</a:t>
            </a:r>
            <a:r>
              <a:rPr lang="en-US" sz="1050" b="1" dirty="0" err="1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inst</a:t>
            </a:r>
            <a:r>
              <a:rPr lang="en-US" sz="1050" b="1" dirty="0">
                <a:solidFill>
                  <a:srgbClr val="000000"/>
                </a:solidFill>
                <a:highlight>
                  <a:srgbClr val="D4D4D4"/>
                </a:highlight>
                <a:latin typeface="Consolas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int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yHat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 = 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Utils.</a:t>
            </a:r>
            <a:r>
              <a:rPr lang="en-US" sz="1050" b="1" i="1" dirty="0" err="1">
                <a:solidFill>
                  <a:srgbClr val="000000"/>
                </a:solidFill>
                <a:latin typeface="Consolas"/>
              </a:rPr>
              <a:t>maxIndex</a:t>
            </a:r>
            <a:r>
              <a:rPr lang="en-US" sz="1050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sz="1050" b="1" i="1" dirty="0" err="1">
                <a:solidFill>
                  <a:srgbClr val="000000"/>
                </a:solidFill>
                <a:latin typeface="Consolas"/>
              </a:rPr>
              <a:t>pr</a:t>
            </a:r>
            <a:r>
              <a:rPr lang="en-US" sz="1050" b="1" i="1" dirty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...</a:t>
            </a:r>
          </a:p>
          <a:p>
            <a:r>
              <a:rPr lang="en-US" sz="1050" dirty="0" smtClean="0">
                <a:solidFill>
                  <a:srgbClr val="000000"/>
                </a:solidFill>
                <a:latin typeface="Consolas"/>
              </a:rPr>
              <a:t> </a:t>
            </a:r>
          </a:p>
          <a:p>
            <a:r>
              <a:rPr lang="en-US" sz="1050" dirty="0" smtClean="0">
                <a:solidFill>
                  <a:srgbClr val="3F7F5F"/>
                </a:solidFill>
                <a:latin typeface="Consolas"/>
              </a:rPr>
              <a:t>//</a:t>
            </a:r>
            <a:r>
              <a:rPr lang="en-US" sz="1050" dirty="0">
                <a:solidFill>
                  <a:srgbClr val="3F7F5F"/>
                </a:solidFill>
                <a:latin typeface="Consolas"/>
              </a:rPr>
              <a:t>call the Global Drift Detection Method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           </a:t>
            </a:r>
            <a:r>
              <a:rPr lang="en-US" sz="1050" b="1" dirty="0" err="1">
                <a:solidFill>
                  <a:srgbClr val="7F0055"/>
                </a:solidFill>
                <a:latin typeface="Consolas"/>
              </a:rPr>
              <a:t>this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.</a:t>
            </a:r>
            <a:r>
              <a:rPr lang="en-US" sz="1050" b="1" dirty="0" err="1">
                <a:solidFill>
                  <a:srgbClr val="0000C0"/>
                </a:solidFill>
                <a:latin typeface="Consolas"/>
              </a:rPr>
              <a:t>driftDetectionGlobal</a:t>
            </a:r>
            <a:r>
              <a:rPr lang="en-US" sz="1050" b="1" dirty="0" err="1">
                <a:solidFill>
                  <a:srgbClr val="000000"/>
                </a:solidFill>
                <a:latin typeface="Consolas"/>
              </a:rPr>
              <a:t>.input</a:t>
            </a:r>
            <a:r>
              <a:rPr lang="en-US" sz="1050" b="1" dirty="0">
                <a:solidFill>
                  <a:srgbClr val="000000"/>
                </a:solidFill>
                <a:latin typeface="Consolas"/>
              </a:rPr>
              <a:t>(prediction ? 0.0 : 1.0</a:t>
            </a:r>
            <a:r>
              <a:rPr lang="en-US" sz="1050" b="1" dirty="0" smtClean="0">
                <a:solidFill>
                  <a:srgbClr val="000000"/>
                </a:solidFill>
                <a:latin typeface="Consolas"/>
              </a:rPr>
              <a:t>);</a:t>
            </a:r>
          </a:p>
          <a:p>
            <a:r>
              <a:rPr lang="en-US" sz="1050" dirty="0">
                <a:solidFill>
                  <a:srgbClr val="000000"/>
                </a:solidFill>
                <a:latin typeface="Consolas"/>
              </a:rPr>
              <a:t> ...</a:t>
            </a:r>
            <a:endParaRPr lang="en-US" sz="1050" dirty="0" smtClean="0">
              <a:solidFill>
                <a:srgbClr val="000000"/>
              </a:solidFill>
              <a:latin typeface="Consolas"/>
            </a:endParaRPr>
          </a:p>
          <a:p>
            <a:endParaRPr lang="en-US" sz="1050" dirty="0">
              <a:solidFill>
                <a:srgbClr val="000000"/>
              </a:solidFill>
              <a:latin typeface="Consola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33400" y="304800"/>
            <a:ext cx="347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Consolas"/>
              </a:rPr>
              <a:t>Function </a:t>
            </a:r>
            <a:r>
              <a:rPr lang="en-US" b="1" dirty="0" err="1" smtClean="0">
                <a:solidFill>
                  <a:srgbClr val="0070C0"/>
                </a:solidFill>
                <a:latin typeface="Consolas"/>
              </a:rPr>
              <a:t>SSL_HDWM_Ensemble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995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352800" y="1447800"/>
            <a:ext cx="305526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Algorithm’s Evaluation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70764" y="5334000"/>
            <a:ext cx="861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 smtClean="0"/>
              <a:t>MOA Command:</a:t>
            </a:r>
          </a:p>
          <a:p>
            <a:r>
              <a:rPr lang="pt-BR" sz="1600" dirty="0" smtClean="0"/>
              <a:t>EvaluateSSLPeriodicHeldOut </a:t>
            </a:r>
            <a:r>
              <a:rPr lang="pt-BR" sz="1600" dirty="0"/>
              <a:t>-s (RandomRBFGeneratorEvents -n) -x -r 50 -n 10000 -i </a:t>
            </a:r>
            <a:r>
              <a:rPr lang="pt-BR" sz="1600" dirty="0" smtClean="0"/>
              <a:t>5000 –f 1000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415119" y="2590800"/>
            <a:ext cx="367934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Stream: RandomRBFGeneratorEvents</a:t>
            </a:r>
          </a:p>
          <a:p>
            <a:r>
              <a:rPr lang="pt-BR" dirty="0" smtClean="0"/>
              <a:t>Induce Scarcity Flag= x</a:t>
            </a:r>
            <a:endParaRPr lang="pt-BR" dirty="0"/>
          </a:p>
          <a:p>
            <a:endParaRPr lang="pt-BR" dirty="0" smtClean="0"/>
          </a:p>
          <a:p>
            <a:r>
              <a:rPr lang="pt-BR" dirty="0" smtClean="0"/>
              <a:t>Scarcity Rate(r) = 50%</a:t>
            </a:r>
          </a:p>
          <a:p>
            <a:r>
              <a:rPr lang="pt-BR" dirty="0" smtClean="0"/>
              <a:t>Train Size(i) = 5,000</a:t>
            </a:r>
          </a:p>
          <a:p>
            <a:r>
              <a:rPr lang="pt-BR" dirty="0" smtClean="0"/>
              <a:t>Test Size(n) = 10,000</a:t>
            </a:r>
          </a:p>
          <a:p>
            <a:r>
              <a:rPr lang="pt-BR" dirty="0" smtClean="0"/>
              <a:t>Frequency(f) = 1000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19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33400"/>
            <a:ext cx="9144000" cy="632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313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57200"/>
            <a:ext cx="9144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790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57200"/>
            <a:ext cx="91440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92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5161"/>
            <a:ext cx="9144000" cy="6392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217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0800" y="1677983"/>
            <a:ext cx="3474862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Benchmark for Evaluation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354197" y="2683693"/>
            <a:ext cx="3948068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/>
              <a:t>DataStream</a:t>
            </a:r>
            <a:r>
              <a:rPr lang="en-US" sz="2400" dirty="0"/>
              <a:t>:  </a:t>
            </a:r>
            <a:r>
              <a:rPr lang="en-US" sz="2400" dirty="0" smtClean="0"/>
              <a:t>CoverTypeNorm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990599" y="3393888"/>
            <a:ext cx="75193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dataset contains </a:t>
            </a:r>
            <a:r>
              <a:rPr lang="en-US" b="1" dirty="0" smtClean="0">
                <a:solidFill>
                  <a:srgbClr val="FF0000"/>
                </a:solidFill>
              </a:rPr>
              <a:t>581,012</a:t>
            </a:r>
            <a:r>
              <a:rPr lang="en-US" dirty="0" smtClean="0"/>
              <a:t> </a:t>
            </a:r>
            <a:r>
              <a:rPr lang="en-US" dirty="0"/>
              <a:t>instances, </a:t>
            </a:r>
            <a:r>
              <a:rPr lang="en-US" b="1" dirty="0">
                <a:solidFill>
                  <a:srgbClr val="FF0000"/>
                </a:solidFill>
              </a:rPr>
              <a:t>54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numerical attributes and </a:t>
            </a:r>
            <a:r>
              <a:rPr lang="en-US" b="1" dirty="0">
                <a:solidFill>
                  <a:srgbClr val="FF0000"/>
                </a:solidFill>
              </a:rPr>
              <a:t>7 </a:t>
            </a:r>
            <a:r>
              <a:rPr lang="en-US" dirty="0"/>
              <a:t>classes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81200" y="4006334"/>
            <a:ext cx="5565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Predicts </a:t>
            </a:r>
            <a:r>
              <a:rPr lang="en-US" dirty="0"/>
              <a:t>forest cover </a:t>
            </a:r>
            <a:r>
              <a:rPr lang="en-US" dirty="0" smtClean="0"/>
              <a:t>type using cartographic </a:t>
            </a:r>
            <a:r>
              <a:rPr lang="en-US" dirty="0"/>
              <a:t>variables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661389" y="4578725"/>
            <a:ext cx="7848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forest cover type for </a:t>
            </a:r>
            <a:r>
              <a:rPr lang="en-US" b="1" dirty="0">
                <a:solidFill>
                  <a:srgbClr val="FF0000"/>
                </a:solidFill>
              </a:rPr>
              <a:t>30x30</a:t>
            </a:r>
            <a:r>
              <a:rPr lang="en-US" dirty="0"/>
              <a:t> meter cells collected by the US Forest Service</a:t>
            </a:r>
          </a:p>
        </p:txBody>
      </p:sp>
    </p:spTree>
    <p:extLst>
      <p:ext uri="{BB962C8B-B14F-4D97-AF65-F5344CB8AC3E}">
        <p14:creationId xmlns:p14="http://schemas.microsoft.com/office/powerpoint/2010/main" val="388182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features </a:t>
            </a:r>
            <a:r>
              <a:rPr lang="en-US" dirty="0" smtClean="0"/>
              <a:t>for Semi Supervised Classification of data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 stream generators </a:t>
            </a:r>
            <a:r>
              <a:rPr lang="en-US" dirty="0"/>
              <a:t>for evolving data </a:t>
            </a:r>
            <a:r>
              <a:rPr lang="en-US" dirty="0" smtClean="0"/>
              <a:t>streams.</a:t>
            </a:r>
          </a:p>
          <a:p>
            <a:r>
              <a:rPr lang="en-US" dirty="0" smtClean="0"/>
              <a:t>Utilization of stream </a:t>
            </a:r>
            <a:r>
              <a:rPr lang="en-US" dirty="0"/>
              <a:t>clustering </a:t>
            </a:r>
            <a:r>
              <a:rPr lang="en-US" dirty="0" smtClean="0"/>
              <a:t>algorithms in online real-time classifications. </a:t>
            </a:r>
          </a:p>
          <a:p>
            <a:r>
              <a:rPr lang="en-US" dirty="0" smtClean="0"/>
              <a:t>Evaluation </a:t>
            </a:r>
            <a:r>
              <a:rPr lang="en-US" dirty="0"/>
              <a:t>measures for stream </a:t>
            </a:r>
            <a:r>
              <a:rPr lang="en-US" dirty="0" smtClean="0"/>
              <a:t>clustering</a:t>
            </a:r>
          </a:p>
          <a:p>
            <a:r>
              <a:rPr lang="en-US" dirty="0" smtClean="0"/>
              <a:t>Visualization the results for both classification and clustering to analyze the </a:t>
            </a:r>
            <a:r>
              <a:rPr lang="en-US" dirty="0"/>
              <a:t>results and comparing different </a:t>
            </a:r>
            <a:r>
              <a:rPr lang="en-US" dirty="0" smtClean="0"/>
              <a:t>configurations.</a:t>
            </a:r>
          </a:p>
          <a:p>
            <a:r>
              <a:rPr lang="en-US" dirty="0" smtClean="0"/>
              <a:t>Ability to measure and analyzing </a:t>
            </a:r>
            <a:r>
              <a:rPr lang="en-US" dirty="0"/>
              <a:t>the performance of the clustering </a:t>
            </a:r>
            <a:r>
              <a:rPr lang="en-US" dirty="0" smtClean="0"/>
              <a:t>and classification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171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4"/>
          <a:stretch/>
        </p:blipFill>
        <p:spPr bwMode="auto">
          <a:xfrm>
            <a:off x="0" y="880242"/>
            <a:ext cx="9144000" cy="5948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24200" y="304800"/>
            <a:ext cx="422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Semi Supervised Learning: CoverTypeNorm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4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124200" y="120134"/>
            <a:ext cx="422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Semi Supervised Learning: CoverTypeNorm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2400" y="120134"/>
            <a:ext cx="739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Video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6" name="2018-06-26-22-45-57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99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2551837"/>
            <a:ext cx="7696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EvaluateSSLPeriodicHeldOut</a:t>
            </a:r>
            <a:r>
              <a:rPr lang="en-US" dirty="0"/>
              <a:t> -l (</a:t>
            </a:r>
            <a:r>
              <a:rPr lang="en-US" dirty="0" err="1"/>
              <a:t>moa.labelscarcity.SSLDiversityEnsemble</a:t>
            </a:r>
            <a:r>
              <a:rPr lang="en-US" dirty="0"/>
              <a:t> -c </a:t>
            </a:r>
            <a:r>
              <a:rPr lang="en-US" dirty="0" err="1"/>
              <a:t>clustream.WithKmeans</a:t>
            </a:r>
            <a:r>
              <a:rPr lang="en-US" dirty="0"/>
              <a:t>) -s (</a:t>
            </a:r>
            <a:r>
              <a:rPr lang="en-US" dirty="0" err="1"/>
              <a:t>FileStream</a:t>
            </a:r>
            <a:r>
              <a:rPr lang="en-US" dirty="0"/>
              <a:t> -f D:\PhD\Desktop\G-eRules-master\G-eRules-master\data\covtypeNorm.arff -e 100) -x -r 75 -n 100 -i 5000 -f 2500</a:t>
            </a:r>
          </a:p>
        </p:txBody>
      </p:sp>
      <p:sp>
        <p:nvSpPr>
          <p:cNvPr id="3" name="Rectangle 2"/>
          <p:cNvSpPr/>
          <p:nvPr/>
        </p:nvSpPr>
        <p:spPr>
          <a:xfrm>
            <a:off x="609600" y="2182505"/>
            <a:ext cx="1712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MOA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67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SSL_PeriodicHeldOut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1693" y="1504950"/>
            <a:ext cx="405765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416503" y="2814030"/>
            <a:ext cx="1133644" cy="43088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Semi-Supervised</a:t>
            </a:r>
          </a:p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Learner</a:t>
            </a:r>
            <a:endParaRPr lang="en-US" sz="11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49008" y="2952750"/>
            <a:ext cx="64536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C:\Users\Dj\Desktop\Frederic\SourceCode\HDWM\backups\v17\classDiagram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86" b="55368"/>
          <a:stretch/>
        </p:blipFill>
        <p:spPr bwMode="auto">
          <a:xfrm>
            <a:off x="349747" y="3931012"/>
            <a:ext cx="3200400" cy="28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5988963"/>
            <a:ext cx="2057400" cy="76944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This is our HDWM algorithm</a:t>
            </a:r>
          </a:p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(Heterogeneous Dynamic Weighted Majority) with added clustering features</a:t>
            </a:r>
            <a:endParaRPr lang="en-US" sz="1100" dirty="0">
              <a:solidFill>
                <a:srgbClr val="FFFF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304578" y="5486400"/>
            <a:ext cx="0" cy="50256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904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SSL_HDWM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92808" y="2803794"/>
            <a:ext cx="1412567" cy="261610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Clustering Algorithms</a:t>
            </a:r>
            <a:endParaRPr lang="en-US" sz="1100" dirty="0">
              <a:solidFill>
                <a:srgbClr val="FFFF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964772" y="2942514"/>
            <a:ext cx="64536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11" y="1463326"/>
            <a:ext cx="4057650" cy="491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307851" y="3518880"/>
            <a:ext cx="1582486" cy="261610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pPr algn="ctr"/>
            <a:r>
              <a:rPr lang="en-US" sz="1100" dirty="0" smtClean="0">
                <a:solidFill>
                  <a:srgbClr val="FFFF00"/>
                </a:solidFill>
              </a:rPr>
              <a:t>Classification Algorithms</a:t>
            </a:r>
            <a:endParaRPr lang="en-US" sz="1100" dirty="0">
              <a:solidFill>
                <a:srgbClr val="FFFF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64772" y="3657600"/>
            <a:ext cx="645369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187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76" y="685800"/>
            <a:ext cx="9144000" cy="5721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28327" y="1830522"/>
            <a:ext cx="2113079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rgbClr val="FFFF00"/>
                </a:solidFill>
              </a:rPr>
              <a:t>Black Dots = Scarce Labels</a:t>
            </a:r>
            <a:endParaRPr lang="en-US" sz="1400" b="1" dirty="0">
              <a:solidFill>
                <a:srgbClr val="FFFF00"/>
              </a:solidFill>
            </a:endParaRPr>
          </a:p>
        </p:txBody>
      </p:sp>
      <p:cxnSp>
        <p:nvCxnSpPr>
          <p:cNvPr id="4" name="Straight Arrow Connector 3"/>
          <p:cNvCxnSpPr>
            <a:stCxn id="3" idx="2"/>
          </p:cNvCxnSpPr>
          <p:nvPr/>
        </p:nvCxnSpPr>
        <p:spPr>
          <a:xfrm flipH="1">
            <a:off x="7520732" y="2138299"/>
            <a:ext cx="264135" cy="140817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45724" y="1841714"/>
            <a:ext cx="930704" cy="307777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solidFill>
                  <a:srgbClr val="FFFF00"/>
                </a:solidFill>
              </a:rPr>
              <a:t>Clustering</a:t>
            </a:r>
            <a:endParaRPr lang="en-US" sz="1400" b="1" dirty="0">
              <a:solidFill>
                <a:srgbClr val="FFFF00"/>
              </a:solidFill>
            </a:endParaRPr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 flipH="1">
            <a:off x="4545724" y="2149491"/>
            <a:ext cx="465352" cy="1396981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397826" y="2170551"/>
            <a:ext cx="1290738" cy="261610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</a:rPr>
              <a:t>Label Scarcity Ratio</a:t>
            </a:r>
            <a:endParaRPr lang="en-US" sz="1100" dirty="0">
              <a:solidFill>
                <a:srgbClr val="FFFF00"/>
              </a:solidFill>
            </a:endParaRP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 flipH="1">
            <a:off x="1803818" y="2432161"/>
            <a:ext cx="239377" cy="4241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95585" y="193303"/>
            <a:ext cx="3233578" cy="261610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</a:rPr>
              <a:t>Semi Supervised Periodic Holdout </a:t>
            </a:r>
            <a:r>
              <a:rPr lang="en-US" sz="1100" dirty="0">
                <a:solidFill>
                  <a:srgbClr val="FFFF00"/>
                </a:solidFill>
              </a:rPr>
              <a:t>Evaluation Method</a:t>
            </a:r>
          </a:p>
        </p:txBody>
      </p:sp>
      <p:cxnSp>
        <p:nvCxnSpPr>
          <p:cNvPr id="14" name="Straight Arrow Connector 13"/>
          <p:cNvCxnSpPr>
            <a:stCxn id="13" idx="2"/>
          </p:cNvCxnSpPr>
          <p:nvPr/>
        </p:nvCxnSpPr>
        <p:spPr>
          <a:xfrm flipH="1">
            <a:off x="1397826" y="454913"/>
            <a:ext cx="514548" cy="5356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16381" y="3733800"/>
            <a:ext cx="1454244" cy="261610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</a:rPr>
              <a:t>Prediction Evaluations</a:t>
            </a:r>
            <a:endParaRPr lang="en-US" sz="1100" dirty="0">
              <a:solidFill>
                <a:srgbClr val="FFFF00"/>
              </a:solidFill>
            </a:endParaRPr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 flipH="1">
            <a:off x="1022380" y="3995410"/>
            <a:ext cx="321123" cy="42419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101098" y="6547945"/>
            <a:ext cx="1444626" cy="261610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rgbClr val="FFFF00"/>
                </a:solidFill>
              </a:rPr>
              <a:t>Clustering Evaluations</a:t>
            </a:r>
            <a:endParaRPr lang="en-US" sz="1100" dirty="0">
              <a:solidFill>
                <a:srgbClr val="FFFF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3823411" y="5867401"/>
            <a:ext cx="215189" cy="602456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6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88632"/>
            <a:ext cx="3115788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0" y="381000"/>
            <a:ext cx="2127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Label Scarcity Ratios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443750" y="3371327"/>
            <a:ext cx="127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50 % </a:t>
            </a:r>
            <a:r>
              <a:rPr lang="en-US" b="1" dirty="0"/>
              <a:t>scarce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72" y="1007025"/>
            <a:ext cx="3413566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1752600" y="3407224"/>
            <a:ext cx="1161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0 % </a:t>
            </a:r>
            <a:r>
              <a:rPr lang="en-US" b="1" dirty="0"/>
              <a:t>scarce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70187" y="6266370"/>
            <a:ext cx="1282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75 % scarce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385111" y="6291488"/>
            <a:ext cx="1395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100 % </a:t>
            </a:r>
            <a:r>
              <a:rPr lang="en-US" b="1" dirty="0"/>
              <a:t>scarce</a:t>
            </a: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47160"/>
            <a:ext cx="3115788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72" y="3875905"/>
            <a:ext cx="3421849" cy="23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615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52252" y="6260068"/>
            <a:ext cx="135582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Testing Loop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408234" y="549317"/>
            <a:ext cx="2118080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SSL Periodic Holdout</a:t>
            </a:r>
          </a:p>
        </p:txBody>
      </p:sp>
      <p:sp>
        <p:nvSpPr>
          <p:cNvPr id="17" name="Arc 16"/>
          <p:cNvSpPr/>
          <p:nvPr/>
        </p:nvSpPr>
        <p:spPr>
          <a:xfrm>
            <a:off x="609600" y="1566317"/>
            <a:ext cx="4109070" cy="2444941"/>
          </a:xfrm>
          <a:prstGeom prst="arc">
            <a:avLst>
              <a:gd name="adj1" fmla="val 16200000"/>
              <a:gd name="adj2" fmla="val 12897540"/>
            </a:avLst>
          </a:prstGeom>
          <a:ln w="31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408554" y="1396222"/>
            <a:ext cx="1443216" cy="36933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Training </a:t>
            </a:r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72309" y="1941235"/>
            <a:ext cx="3332676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trainInst</a:t>
            </a:r>
            <a:r>
              <a:rPr lang="en-US" dirty="0" smtClean="0"/>
              <a:t> </a:t>
            </a:r>
            <a:r>
              <a:rPr lang="en-US" dirty="0"/>
              <a:t>= stream.nextInstance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72309" y="2374824"/>
            <a:ext cx="3332676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InduceLabelScarcity(</a:t>
            </a:r>
            <a:r>
              <a:rPr lang="en-US" dirty="0">
                <a:solidFill>
                  <a:srgbClr val="FF0000"/>
                </a:solidFill>
              </a:rPr>
              <a:t>trainInst</a:t>
            </a:r>
            <a:r>
              <a:rPr lang="en-US" dirty="0"/>
              <a:t>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54725" y="3276600"/>
            <a:ext cx="3350260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visualizer</a:t>
            </a:r>
            <a:r>
              <a:rPr lang="en-US" dirty="0" smtClean="0"/>
              <a:t>.drawpoints</a:t>
            </a:r>
            <a:r>
              <a:rPr lang="en-US" dirty="0"/>
              <a:t>(</a:t>
            </a:r>
            <a:r>
              <a:rPr lang="en-US" dirty="0">
                <a:solidFill>
                  <a:srgbClr val="FF0000"/>
                </a:solidFill>
              </a:rPr>
              <a:t>trainInst</a:t>
            </a:r>
            <a:r>
              <a:rPr lang="en-US" dirty="0"/>
              <a:t> 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98424" y="3795484"/>
            <a:ext cx="2101729" cy="369332"/>
          </a:xfrm>
          <a:prstGeom prst="rect">
            <a:avLst/>
          </a:prstGeom>
          <a:solidFill>
            <a:srgbClr val="FFFF00"/>
          </a:solidFill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End of Batch/Chunk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098424" y="4263231"/>
            <a:ext cx="1427635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 smtClean="0"/>
              <a:t>getClusters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094993" y="4767433"/>
            <a:ext cx="1819537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 smtClean="0"/>
              <a:t>DrawClustering</a:t>
            </a:r>
            <a:r>
              <a:rPr lang="en-US" dirty="0" smtClean="0"/>
              <a:t>();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663516" y="2819400"/>
            <a:ext cx="4051483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>
                <a:solidFill>
                  <a:srgbClr val="0070C0"/>
                </a:solidFill>
              </a:rPr>
              <a:t>HDWM.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trainOnInstance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FF0000"/>
                </a:solidFill>
              </a:rPr>
              <a:t>trainInst</a:t>
            </a:r>
            <a:r>
              <a:rPr lang="en-US" dirty="0" smtClean="0"/>
              <a:t> )</a:t>
            </a:r>
            <a:endParaRPr lang="en-US" dirty="0"/>
          </a:p>
        </p:txBody>
      </p:sp>
      <p:cxnSp>
        <p:nvCxnSpPr>
          <p:cNvPr id="11" name="Elbow Connector 10"/>
          <p:cNvCxnSpPr>
            <a:stCxn id="23" idx="3"/>
            <a:endCxn id="18" idx="0"/>
          </p:cNvCxnSpPr>
          <p:nvPr/>
        </p:nvCxnSpPr>
        <p:spPr>
          <a:xfrm>
            <a:off x="5714999" y="3004066"/>
            <a:ext cx="1409701" cy="637860"/>
          </a:xfrm>
          <a:prstGeom prst="bentConnector2">
            <a:avLst/>
          </a:prstGeom>
          <a:ln w="31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257800" y="3641926"/>
            <a:ext cx="3733800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clusterer</a:t>
            </a:r>
            <a:r>
              <a:rPr lang="en-US" dirty="0" smtClean="0">
                <a:solidFill>
                  <a:srgbClr val="0070C0"/>
                </a:solidFill>
              </a:rPr>
              <a:t>.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trainOnInstance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FF0000"/>
                </a:solidFill>
              </a:rPr>
              <a:t>trainInst</a:t>
            </a:r>
            <a:r>
              <a:rPr lang="en-US" dirty="0" smtClean="0"/>
              <a:t> </a:t>
            </a:r>
            <a:r>
              <a:rPr lang="en-US" dirty="0"/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57800" y="4736068"/>
            <a:ext cx="2362200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Detect concept Drift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57800" y="4197908"/>
            <a:ext cx="3733800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Compose Heterogeneous Ensemble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98424" y="5289165"/>
            <a:ext cx="1967975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Evaluate Clustering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098424" y="5792494"/>
            <a:ext cx="2249527" cy="369332"/>
          </a:xfrm>
          <a:prstGeom prst="rect">
            <a:avLst/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Evaluate Classification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j\Desktop\Frederic\SourceCode\HDWM\backups\v17\classDiagra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6" y="1371600"/>
            <a:ext cx="9068414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852342" y="381000"/>
            <a:ext cx="1514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Class Diagram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79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3748090" y="2905718"/>
            <a:ext cx="1890710" cy="4616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</a:rPr>
              <a:t>Source Codes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95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</TotalTime>
  <Words>876</Words>
  <Application>Microsoft Office PowerPoint</Application>
  <PresentationFormat>On-screen Show (4:3)</PresentationFormat>
  <Paragraphs>180</Paragraphs>
  <Slides>22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GUI for SSL</vt:lpstr>
      <vt:lpstr>The features for Semi Supervised Classification of data streams</vt:lpstr>
      <vt:lpstr>SSL_PeriodicHeldOut</vt:lpstr>
      <vt:lpstr>SSL_HDWM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Dj</dc:creator>
  <cp:lastModifiedBy>Dj</cp:lastModifiedBy>
  <cp:revision>143</cp:revision>
  <dcterms:created xsi:type="dcterms:W3CDTF">2018-04-21T06:30:18Z</dcterms:created>
  <dcterms:modified xsi:type="dcterms:W3CDTF">2018-06-27T07:56:29Z</dcterms:modified>
</cp:coreProperties>
</file>